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325" r:id="rId2"/>
    <p:sldId id="256" r:id="rId3"/>
    <p:sldId id="257" r:id="rId4"/>
    <p:sldId id="299" r:id="rId5"/>
    <p:sldId id="285" r:id="rId6"/>
    <p:sldId id="260" r:id="rId7"/>
    <p:sldId id="305" r:id="rId8"/>
    <p:sldId id="307" r:id="rId9"/>
    <p:sldId id="306" r:id="rId10"/>
    <p:sldId id="298" r:id="rId11"/>
    <p:sldId id="266" r:id="rId12"/>
    <p:sldId id="267" r:id="rId13"/>
    <p:sldId id="311" r:id="rId14"/>
    <p:sldId id="268" r:id="rId15"/>
    <p:sldId id="270" r:id="rId16"/>
    <p:sldId id="314" r:id="rId17"/>
    <p:sldId id="292" r:id="rId18"/>
    <p:sldId id="293" r:id="rId19"/>
    <p:sldId id="319" r:id="rId20"/>
    <p:sldId id="32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8B"/>
    <a:srgbClr val="9B2582"/>
    <a:srgbClr val="6A1A80"/>
    <a:srgbClr val="3A866D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6" autoAdjust="0"/>
    <p:restoredTop sz="93040" autoAdjust="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6"/>
    </p:cViewPr>
  </p:sorterViewPr>
  <p:notesViewPr>
    <p:cSldViewPr>
      <p:cViewPr varScale="1">
        <p:scale>
          <a:sx n="54" d="100"/>
          <a:sy n="54" d="100"/>
        </p:scale>
        <p:origin x="-167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80DF-D340-49ED-B7C9-5D1E775AEE32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A18D-18C8-4B05-9045-6A4184C906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18D-18C8-4B05-9045-6A4184C906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18D-18C8-4B05-9045-6A4184C906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048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«Современные методы и приемы обучения обучающихся».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Тема :«Активные методы обучения на уроках в начальной  школе».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Выполнила : </a:t>
            </a:r>
            <a:r>
              <a:rPr lang="ru-RU" sz="2800" b="1" dirty="0" err="1" smtClean="0">
                <a:solidFill>
                  <a:srgbClr val="002060"/>
                </a:solidFill>
              </a:rPr>
              <a:t>Ракова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Елена Александровна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учитель  начальных  классов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Процесс обучения должен вызывать у ребенка интенсивное и внутреннее побуждение к знаниям, напряженному умственному труду.</a:t>
            </a:r>
          </a:p>
          <a:p>
            <a:pPr>
              <a:buNone/>
            </a:pP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Успех всего образовательного  процесса во</a:t>
            </a:r>
            <a:r>
              <a:rPr lang="en-US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многом зависит от выбора применяемых методов. </a:t>
            </a:r>
            <a:endParaRPr lang="en-US" sz="28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 ДЛЯ УЧ. ГОДА\Новая папка\фото029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221088"/>
            <a:ext cx="3384376" cy="208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b="1" i="1" dirty="0">
              <a:ln w="1905"/>
              <a:solidFill>
                <a:srgbClr val="AC148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01080" cy="4681550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«Ребёнок не устаёт от работы, которая отвечает его функциональным жизненным потребностям».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С. 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Френе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вызывают живой интерес к процессу познания, активизируют деятельность учащихся, помогают легче усвоить учебный материал.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Ролевые игры 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маленькая сценка, разыгрываемая              учениками, помогающая наглядно представить, увидеть, оживить обстоятельства или события, знакомые ученикам.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i="1" dirty="0" smtClean="0">
                <a:solidFill>
                  <a:srgbClr val="7030A0"/>
                </a:solidFill>
              </a:rPr>
              <a:t>                                                                                      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Пары и группы</a:t>
            </a:r>
            <a:endParaRPr lang="ru-RU" sz="4000" b="1" i="1" dirty="0">
              <a:ln w="1905"/>
              <a:solidFill>
                <a:srgbClr val="AC148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9586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метод даёт ученикам больше возможностей для участия и взаимодействия. Работа в парах и группах формирует у детей умения принимать общую цель, разделять обязанности, согласовывать способы достижения предложенной цели, соотносить свои действия с действиями партнеров, принимать участие в сравнении цели и работы.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1\Downloads\Картинки\Школа\77853045c3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3600401" cy="22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Проблемные методы.</a:t>
            </a:r>
            <a:endParaRPr lang="ru-RU" sz="4000" dirty="0">
              <a:solidFill>
                <a:srgbClr val="AC148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от знания к проблеме,</a:t>
            </a:r>
          </a:p>
          <a:p>
            <a:pPr>
              <a:buNone/>
            </a:pPr>
            <a:r>
              <a:rPr lang="ru-RU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а от проблемы к знанию</a:t>
            </a: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интеллектуальной, предметно-практической </a:t>
            </a:r>
            <a:r>
              <a:rPr lang="en-US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мотивационной сфер личности.</a:t>
            </a:r>
          </a:p>
          <a:p>
            <a:pPr>
              <a:buNone/>
            </a:pPr>
            <a:endParaRPr lang="ru-RU" sz="4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Проблемный вопрос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-вопрос, который требует интеллектуальных усилий, анализа связей с ранее изученным материалом, попытки сравнить, выделить наиболее важные положения. </a:t>
            </a:r>
          </a:p>
          <a:p>
            <a:pPr>
              <a:buNone/>
            </a:pPr>
            <a:endParaRPr lang="ru-RU" sz="4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ситуация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сравнение двух или более взаимоисключающих друг друга точек зрения.</a:t>
            </a:r>
            <a:endParaRPr lang="en-US" sz="4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Проблемные задания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-задания, которые ставят перед учащимися задачи и ориентируют их на самостоятельный поиск решений.</a:t>
            </a:r>
          </a:p>
          <a:p>
            <a:pPr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sz="4000" b="1" i="1" dirty="0">
              <a:ln w="1905"/>
              <a:solidFill>
                <a:srgbClr val="9B258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Метод, идущий от детских потребностей и интересов, стимулирующий детскую самодеятельность, с его помощью реализуется принцип сотрудничества ребенка и взрослого. Ориентирован на развитие исследовательской, творческой активности учащихся, на формирование универсальных учебных действий.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Использую в  на уроках окружающего мира и литературного чтения.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Метод дискуссии</a:t>
            </a:r>
            <a:endParaRPr lang="ru-RU" sz="4000" dirty="0">
              <a:solidFill>
                <a:srgbClr val="9B25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12776"/>
            <a:ext cx="8429684" cy="515949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человек творец – там он субъект.                                                                                                          Потребность в общении – это первое                                                     проявление деятельности субъекта.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общаться друг с другом, вести дискуссию дает возможность каждому ребенку развить умение слушать, говорить по очереди, высказывать своё мнение, пережить чувство сопричастности к совместному коллективному поиску истины.                        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должны знать правила ведения дискуссии.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Ученики не боятся сделать ошибку в ответе, зная, что им всегда придут на помощь одноклассники, и все вместе они примут правильное решение.  Для проведения дискуссии и принятия решений использую, например, такие методы, как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«Светофор»,  «Мозговая атака».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1\Downloads\Картинки\Школа\68969881301745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5049"/>
            <a:ext cx="1728192" cy="2001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ИКТ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ИКТ учителями начальной школы в образовательном процессе позволяет: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 учащихся навыки исследовательской деятельности, творческие способности;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усилить мотивацию учения;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у школьников умение работать с информацией, развить - коммуникативную компетентность;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благоприятные условия для лучшего взаимопонимания учителя и учащихся и их сотрудничества в учебном процессе.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становится жаждущим знаний, неутомимым, творческим, настойчивым и трудолюбивым.</a:t>
            </a:r>
          </a:p>
          <a:p>
            <a:pPr>
              <a:buNone/>
            </a:pPr>
            <a:endParaRPr lang="ru-RU" sz="20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подведения итогов</a:t>
            </a:r>
            <a:endParaRPr lang="ru-RU" sz="4000" dirty="0">
              <a:solidFill>
                <a:srgbClr val="9B25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эффективно, грамотно и интересно в форме игры подвести итоги урока и завершить работу.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меня этот этап очень важен, поскольку позволяет выяснить, что ребята усвоили хорошо, а на что необходимо обратить внимание на следующем уроке.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«Ромашка»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отрывают лепестки ромашки, по кругу передают разноцветные листы и отвечают на главные вопросы, относящиеся к теме урока, записанные на обратной стороне. </a:t>
            </a: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релаксации</a:t>
            </a:r>
            <a:endParaRPr lang="ru-RU" sz="4000" dirty="0">
              <a:solidFill>
                <a:srgbClr val="9B258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pPr algn="ctr" eaLnBrk="0" hangingPunct="0">
              <a:buNone/>
            </a:pPr>
            <a:r>
              <a:rPr lang="ru-RU" sz="2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eaLnBrk="0" hangingPunct="0">
              <a:buNone/>
            </a:pPr>
            <a:r>
              <a:rPr lang="ru-RU" sz="2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чувствуете, что обучающиеся устали, сделайте паузу, вспомните о восстанавливающей силе релаксации!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:\фото\IMG_2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271464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«Многие предметы в школе настолько серьезны,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полезно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  упускать  случая сделать  их немного занимательными»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Необходимо использовать различные формы, методы и приемы обучения в начальной школе: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преподать материал в доступной, интересной, яркой и образной форме; 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способствуют лучшему усвоению знаний;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вызывают интерес к познанию;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формируют коммуникативную, личностную, социальную, интеллектуальную компетенции.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85794"/>
            <a:ext cx="8501122" cy="2786082"/>
          </a:xfrm>
        </p:spPr>
        <p:txBody>
          <a:bodyPr>
            <a:prstTxWarp prst="textWave4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n w="11430"/>
                <a:solidFill>
                  <a:srgbClr val="AC14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обучения</a:t>
            </a:r>
            <a:r>
              <a:rPr lang="en-US" sz="6000" dirty="0" smtClean="0">
                <a:ln w="11430"/>
                <a:solidFill>
                  <a:srgbClr val="AC14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n w="11430"/>
                <a:solidFill>
                  <a:srgbClr val="AC14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современной школе</a:t>
            </a:r>
            <a:br>
              <a:rPr lang="ru-RU" sz="6000" dirty="0" smtClean="0">
                <a:ln w="11430"/>
                <a:solidFill>
                  <a:srgbClr val="AC148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9552" y="6989190"/>
            <a:ext cx="8396318" cy="45719"/>
          </a:xfrm>
        </p:spPr>
        <p:txBody>
          <a:bodyPr>
            <a:normAutofit fontScale="25000" lnSpcReduction="20000"/>
          </a:bodyPr>
          <a:lstStyle/>
          <a:p>
            <a:endParaRPr lang="ru-RU" sz="22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2636912"/>
            <a:ext cx="592935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«Хороших методов существует ровно столько, </a:t>
            </a:r>
          </a:p>
          <a:p>
            <a:pPr>
              <a:buNone/>
            </a:pPr>
            <a:r>
              <a:rPr lang="ru-RU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сколько существует хороших учителей»</a:t>
            </a:r>
          </a:p>
          <a:p>
            <a:pPr>
              <a:buNone/>
            </a:pPr>
            <a:r>
              <a:rPr lang="ru-RU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Д.Пойа</a:t>
            </a:r>
          </a:p>
          <a:p>
            <a:pPr>
              <a:buNone/>
            </a:pPr>
            <a:endParaRPr lang="ru-RU" sz="32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215370" cy="2000264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sz="2800" b="1" dirty="0" smtClean="0">
                <a:ln w="11430"/>
                <a:solidFill>
                  <a:srgbClr val="9B258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 творческих успехов</a:t>
            </a:r>
            <a:endParaRPr lang="ru-RU" b="1" dirty="0">
              <a:ln w="11430"/>
              <a:solidFill>
                <a:srgbClr val="9B258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372476" cy="5857916"/>
          </a:xfr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Скажите мне – я забуду,</a:t>
            </a:r>
          </a:p>
          <a:p>
            <a:pPr algn="r">
              <a:buNone/>
            </a:pPr>
            <a:r>
              <a:rPr lang="ru-RU" sz="28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Покажите мне – я запомню, </a:t>
            </a:r>
          </a:p>
          <a:p>
            <a:pPr algn="r">
              <a:buNone/>
            </a:pPr>
            <a:r>
              <a:rPr lang="ru-RU" sz="28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Вовлеките меня – я пойму».</a:t>
            </a:r>
          </a:p>
          <a:p>
            <a:pPr algn="r">
              <a:buNone/>
            </a:pPr>
            <a:r>
              <a:rPr lang="ru-RU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64318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«Всякое знание остается мертвым, если в учащихся не развивается инициатива и самодеятельность: учащихся нужно приучать не только к мышлению, но и к хотению». </a:t>
            </a:r>
          </a:p>
          <a:p>
            <a:pPr marL="82296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Н.А.Умов</a:t>
            </a: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ФОТО ДЛЯ УЧ. ГОДА\фото04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93096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 запоминает</a:t>
            </a:r>
            <a:endParaRPr lang="ru-RU" sz="4000" dirty="0">
              <a:solidFill>
                <a:srgbClr val="AC148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/>
          </a:bodyPr>
          <a:lstStyle/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10% того, что он читает, </a:t>
            </a: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20% того, что слышит, </a:t>
            </a: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30% того, что видит; </a:t>
            </a: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50-70% запоминается при участии в групповых дискуссиях, </a:t>
            </a: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80% - при самостоятельном обнаружении и формулировании проблем. </a:t>
            </a:r>
          </a:p>
          <a:p>
            <a:pPr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90%, когда обучающийся непосредственно участвует в реальной деятельности, в самостоятельной постановке проблем, выработке и принятии решения, формулировке выводов и прогнозов.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«Методы, используемые в учебной                 деятельности, должны вызывать        интерес  у  ребенка к познанию окружающего мира, а учебное              заведение стать школой радости.       Радости познания, творчества, общения».  </a:t>
            </a:r>
          </a:p>
          <a:p>
            <a:pPr algn="ctr">
              <a:buNone/>
            </a:pPr>
            <a:r>
              <a:rPr lang="ru-RU" sz="32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В.А. Сухомлинский </a:t>
            </a: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Требования к методам обучени</a:t>
            </a:r>
            <a:r>
              <a:rPr lang="ru-RU" sz="4000" b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4000" b="1" dirty="0">
              <a:ln w="1905"/>
              <a:solidFill>
                <a:srgbClr val="AC148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4291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Научность методов.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Доступность метода, его соответствие психолого-педагогическим возможностям развития школьников.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Результативность метода обучения, его направленность на прочное овладение учебным материалом, на выполнения задач воспитания школьников.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Необходимость систематически изучать, использовать в своей работе инновационные методы.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книг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786322"/>
            <a:ext cx="15001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современного урока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7209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Современный урок - свободный урок, урок, освобожденный от страха: никто никого                                 не пугает и никто никого не боится.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Создается доброжелательная атмосфера.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Формируется высокий уровень мотивации.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Придаётся большое значение способам учебной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работы.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Уделяется специальное внимание развитию у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учащихся умений самостоятельной познавательной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деятельности, творческого отношения к учебному процессу.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Организационные основания урока </a:t>
            </a:r>
            <a:endParaRPr lang="ru-RU" sz="4000" b="1" i="1" dirty="0">
              <a:solidFill>
                <a:srgbClr val="AC148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00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Работают все и работает каждый.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Интересно мнение каждого и радуют успехи каждого.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благодарны каждому за его участие, и каждый благодарен всем за свое продвижение к знаниям.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Доверие к учителю как к руководителю групповой работы, но каждый имеет право на инициативное предложение.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Все и каждый имеют право высказать мнение относительно проведенного занятия.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 marL="431800" indent="-323850">
              <a:spcAft>
                <a:spcPts val="1425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активный субъект образовательного процесса, проявляющий самостоятельность в выработке и принятии решений, готовый нести ответственность за свои действия, уверенный в себе, целеустремленный.                                                                    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консультант, наставник, партнер.                            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Задача учителя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направление работы, создать условия для инициативы обучающихся; грамотно организовать деятельность учащихся.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D:\ФОТО ДЛЯ УЧ. ГОДА\Новая папка\фото03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1657</TotalTime>
  <Words>1024</Words>
  <Application>Microsoft Office PowerPoint</Application>
  <PresentationFormat>Экран (4:3)</PresentationFormat>
  <Paragraphs>104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 Методы обучения в современной школе  </vt:lpstr>
      <vt:lpstr>Слайд 3</vt:lpstr>
      <vt:lpstr>Человек запоминает</vt:lpstr>
      <vt:lpstr>Слайд 5</vt:lpstr>
      <vt:lpstr>Требования к методам обучения</vt:lpstr>
      <vt:lpstr>Особенности современного урока</vt:lpstr>
      <vt:lpstr>     Организационные основания урока </vt:lpstr>
      <vt:lpstr>Слайд 9</vt:lpstr>
      <vt:lpstr>Слайд 10</vt:lpstr>
      <vt:lpstr>Игра</vt:lpstr>
      <vt:lpstr>Пары и группы</vt:lpstr>
      <vt:lpstr>Проблемные методы.</vt:lpstr>
      <vt:lpstr>Метод проектов</vt:lpstr>
      <vt:lpstr>       Метод дискуссии</vt:lpstr>
      <vt:lpstr>ИКТ</vt:lpstr>
      <vt:lpstr>Методы подведения итогов</vt:lpstr>
      <vt:lpstr>Методы релаксации</vt:lpstr>
      <vt:lpstr>Вывод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обучения </dc:title>
  <cp:lastModifiedBy>гыук</cp:lastModifiedBy>
  <cp:revision>195</cp:revision>
  <dcterms:modified xsi:type="dcterms:W3CDTF">2020-03-22T17:10:12Z</dcterms:modified>
</cp:coreProperties>
</file>